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aa78e7f02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aa78e7f02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bb0ccb77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bb0ccb77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aa78e7f02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aa78e7f02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cacfe5632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cacfe5632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aa78e7f02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aa78e7f02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bb42e012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bb42e012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bb42e012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bb42e012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bb42e012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bb42e012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bb42e012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cbb42e012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bb42e0126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bb42e0126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caa78e7f02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caa78e7f02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c8cf7af8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c8cf7af8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ccacfe563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ccacfe563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caa78e7f0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caa78e7f0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cbb0ccb77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cbb0ccb77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aa78e7f0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aa78e7f0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caa78e7f02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caa78e7f02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bb0ccb7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bb0ccb7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caa78e7f02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aa78e7f02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caa78e7f02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aa78e7f02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aa78e7f02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aa78e7f02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gif"/><Relationship Id="rId4" Type="http://schemas.openxmlformats.org/officeDocument/2006/relationships/image" Target="../media/image15.png"/><Relationship Id="rId5"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1.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brasilescola.uol.com.br/geografia/gpssistema-posicionamento-global.htm#:~:text=O%20aparelho%20de%20GPS%20%C3%A9,que%20permite%20encontrar%20localiza%C3%A7%C3%B5es%20geogr%C3%A1ficas.&amp;text=A%20localiza%C3%A7%C3%A3o%20geogr%C3%A1fica%20ocorre%20em,a%20latitude%2C%20longitude%20e%20altitude" TargetMode="External"/><Relationship Id="rId4" Type="http://schemas.openxmlformats.org/officeDocument/2006/relationships/hyperlink" Target="http://www.ead.uepb.edu.br/arquivos/cursos/Geografia_PAR_UAB/Fasciculos%20-%20Material/Leituras_Cartograficas_II/Le_Ca_II_A08_MZ_GR_260809.pdf" TargetMode="External"/><Relationship Id="rId11" Type="http://schemas.openxmlformats.org/officeDocument/2006/relationships/hyperlink" Target="https://nl.letsgodigital.org/smartphones/xiaomi-smartphone-wireless-headset/" TargetMode="External"/><Relationship Id="rId10" Type="http://schemas.openxmlformats.org/officeDocument/2006/relationships/hyperlink" Target="https://www.tecmundo.com.br/dispositivos-moveis/155561-xiaomi-registra-patente-celular-fones-fio-embutidos.htm" TargetMode="External"/><Relationship Id="rId9" Type="http://schemas.openxmlformats.org/officeDocument/2006/relationships/hyperlink" Target="https://gizmodo.uol.com.br/sensores-smartphones-guia/" TargetMode="External"/><Relationship Id="rId5" Type="http://schemas.openxmlformats.org/officeDocument/2006/relationships/hyperlink" Target="https://www.dji.com/br/osmo-pocket" TargetMode="External"/><Relationship Id="rId6" Type="http://schemas.openxmlformats.org/officeDocument/2006/relationships/hyperlink" Target="https://azeheb.com.br/blog/bussola-entenda-como-ela-funciona/" TargetMode="External"/><Relationship Id="rId7" Type="http://schemas.openxmlformats.org/officeDocument/2006/relationships/hyperlink" Target="https://www.nextpit.com.br/como-calibrar-sensores-smartphone" TargetMode="External"/><Relationship Id="rId8" Type="http://schemas.openxmlformats.org/officeDocument/2006/relationships/hyperlink" Target="https://www.tecmundo.com.br/tutorial/64772-android-aprenda-usar-smartphone-bussola.ht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284150" y="1900250"/>
            <a:ext cx="6575700" cy="112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t-BR"/>
              <a:t>Trabalho 2 - MOBILE</a:t>
            </a:r>
            <a:endParaRPr/>
          </a:p>
        </p:txBody>
      </p:sp>
      <p:sp>
        <p:nvSpPr>
          <p:cNvPr id="55" name="Google Shape;55;p13"/>
          <p:cNvSpPr txBox="1"/>
          <p:nvPr>
            <p:ph idx="1" type="subTitle"/>
          </p:nvPr>
        </p:nvSpPr>
        <p:spPr>
          <a:xfrm>
            <a:off x="1450750" y="3466725"/>
            <a:ext cx="2376900" cy="1249800"/>
          </a:xfrm>
          <a:prstGeom prst="rect">
            <a:avLst/>
          </a:prstGeom>
        </p:spPr>
        <p:txBody>
          <a:bodyPr anchorCtr="0" anchor="t" bIns="91425" lIns="91425" spcFirstLastPara="1" rIns="91425" wrap="square" tIns="91425">
            <a:normAutofit fontScale="62500"/>
          </a:bodyPr>
          <a:lstStyle/>
          <a:p>
            <a:pPr indent="0" lvl="0" marL="0" rtl="0" algn="l">
              <a:spcBef>
                <a:spcPts val="0"/>
              </a:spcBef>
              <a:spcAft>
                <a:spcPts val="0"/>
              </a:spcAft>
              <a:buNone/>
            </a:pPr>
            <a:r>
              <a:rPr lang="pt-BR"/>
              <a:t>Anuska Kepler Rehn</a:t>
            </a:r>
            <a:endParaRPr/>
          </a:p>
          <a:p>
            <a:pPr indent="0" lvl="0" marL="0" rtl="0" algn="l">
              <a:spcBef>
                <a:spcPts val="0"/>
              </a:spcBef>
              <a:spcAft>
                <a:spcPts val="0"/>
              </a:spcAft>
              <a:buNone/>
            </a:pPr>
            <a:r>
              <a:rPr lang="pt-BR"/>
              <a:t>Filipe Gabriel Tobias</a:t>
            </a:r>
            <a:endParaRPr/>
          </a:p>
          <a:p>
            <a:pPr indent="0" lvl="0" marL="0" rtl="0" algn="l">
              <a:spcBef>
                <a:spcPts val="0"/>
              </a:spcBef>
              <a:spcAft>
                <a:spcPts val="0"/>
              </a:spcAft>
              <a:buNone/>
            </a:pPr>
            <a:r>
              <a:rPr lang="pt-BR"/>
              <a:t>Vitor Hugo</a:t>
            </a:r>
            <a:endParaRPr/>
          </a:p>
          <a:p>
            <a:pPr indent="0" lvl="0" marL="0" rtl="0" algn="l">
              <a:spcBef>
                <a:spcPts val="0"/>
              </a:spcBef>
              <a:spcAft>
                <a:spcPts val="0"/>
              </a:spcAft>
              <a:buNone/>
            </a:pPr>
            <a:r>
              <a:rPr lang="pt-BR"/>
              <a:t>Matheus Martins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nvSpPr>
        <p:spPr>
          <a:xfrm>
            <a:off x="1066100" y="759600"/>
            <a:ext cx="7552500" cy="1997700"/>
          </a:xfrm>
          <a:prstGeom prst="rect">
            <a:avLst/>
          </a:prstGeom>
          <a:noFill/>
          <a:ln>
            <a:noFill/>
          </a:ln>
        </p:spPr>
        <p:txBody>
          <a:bodyPr anchorCtr="0" anchor="t" bIns="91425" lIns="91425" spcFirstLastPara="1" rIns="91425" wrap="square" tIns="91425">
            <a:spAutoFit/>
          </a:bodyPr>
          <a:lstStyle/>
          <a:p>
            <a:pPr indent="0" lvl="0" marL="0" rtl="0" algn="l">
              <a:lnSpc>
                <a:spcPct val="182608"/>
              </a:lnSpc>
              <a:spcBef>
                <a:spcPts val="4200"/>
              </a:spcBef>
              <a:spcAft>
                <a:spcPts val="0"/>
              </a:spcAft>
              <a:buNone/>
            </a:pPr>
            <a:r>
              <a:rPr b="1" lang="pt-BR" sz="3000">
                <a:solidFill>
                  <a:srgbClr val="FFFFFF"/>
                </a:solidFill>
                <a:latin typeface="Microsoft Yahei"/>
                <a:ea typeface="Microsoft Yahei"/>
                <a:cs typeface="Microsoft Yahei"/>
                <a:sym typeface="Microsoft Yahei"/>
              </a:rPr>
              <a:t>Estabilizador mecânico</a:t>
            </a:r>
            <a:endParaRPr b="1" sz="3000">
              <a:solidFill>
                <a:srgbClr val="FFFFFF"/>
              </a:solidFill>
              <a:latin typeface="Microsoft Yahei"/>
              <a:ea typeface="Microsoft Yahei"/>
              <a:cs typeface="Microsoft Yahei"/>
              <a:sym typeface="Microsoft Yahei"/>
            </a:endParaRPr>
          </a:p>
          <a:p>
            <a:pPr indent="0" lvl="0" marL="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Nossos engenheiros desenvolveram um processo de manufatura em microescala para gerar o menor estabilizador triaxial da história da DJI. Esta plataforma de estabilização mecânica em miniatura com motor sem escovas sempre proporciona alta precisão de controle do estabilizador.</a:t>
            </a:r>
            <a:endParaRPr sz="1200">
              <a:solidFill>
                <a:srgbClr val="FFFFFF"/>
              </a:solidFill>
              <a:latin typeface="Microsoft Yahei"/>
              <a:ea typeface="Microsoft Yahei"/>
              <a:cs typeface="Microsoft Yahei"/>
              <a:sym typeface="Microsoft Yahei"/>
            </a:endParaRPr>
          </a:p>
        </p:txBody>
      </p:sp>
      <p:pic>
        <p:nvPicPr>
          <p:cNvPr id="118" name="Google Shape;118;p22"/>
          <p:cNvPicPr preferRelativeResize="0"/>
          <p:nvPr/>
        </p:nvPicPr>
        <p:blipFill>
          <a:blip r:embed="rId3">
            <a:alphaModFix/>
          </a:blip>
          <a:stretch>
            <a:fillRect/>
          </a:stretch>
        </p:blipFill>
        <p:spPr>
          <a:xfrm>
            <a:off x="2932925" y="2848950"/>
            <a:ext cx="3278150" cy="2043775"/>
          </a:xfrm>
          <a:prstGeom prst="rect">
            <a:avLst/>
          </a:prstGeom>
          <a:noFill/>
          <a:ln>
            <a:noFill/>
          </a:ln>
        </p:spPr>
      </p:pic>
      <p:sp>
        <p:nvSpPr>
          <p:cNvPr id="119" name="Google Shape;119;p22"/>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3"/>
          <p:cNvPicPr preferRelativeResize="0"/>
          <p:nvPr/>
        </p:nvPicPr>
        <p:blipFill>
          <a:blip r:embed="rId3">
            <a:alphaModFix/>
          </a:blip>
          <a:stretch>
            <a:fillRect/>
          </a:stretch>
        </p:blipFill>
        <p:spPr>
          <a:xfrm>
            <a:off x="374925" y="1229925"/>
            <a:ext cx="2278975" cy="3405201"/>
          </a:xfrm>
          <a:prstGeom prst="rect">
            <a:avLst/>
          </a:prstGeom>
          <a:noFill/>
          <a:ln>
            <a:noFill/>
          </a:ln>
        </p:spPr>
      </p:pic>
      <p:sp>
        <p:nvSpPr>
          <p:cNvPr id="125" name="Google Shape;125;p23"/>
          <p:cNvSpPr txBox="1"/>
          <p:nvPr/>
        </p:nvSpPr>
        <p:spPr>
          <a:xfrm>
            <a:off x="2735875" y="1162875"/>
            <a:ext cx="6244800" cy="2878200"/>
          </a:xfrm>
          <a:prstGeom prst="rect">
            <a:avLst/>
          </a:prstGeom>
          <a:noFill/>
          <a:ln>
            <a:noFill/>
          </a:ln>
        </p:spPr>
        <p:txBody>
          <a:bodyPr anchorCtr="0" anchor="t" bIns="91425" lIns="91425" spcFirstLastPara="1" rIns="91425" wrap="square" tIns="91425">
            <a:spAutoFit/>
          </a:bodyPr>
          <a:lstStyle/>
          <a:p>
            <a:pPr indent="0" lvl="0" marL="139700" marR="139700" rtl="0" algn="l">
              <a:lnSpc>
                <a:spcPct val="186666"/>
              </a:lnSpc>
              <a:spcBef>
                <a:spcPts val="4200"/>
              </a:spcBef>
              <a:spcAft>
                <a:spcPts val="0"/>
              </a:spcAft>
              <a:buNone/>
            </a:pPr>
            <a:r>
              <a:rPr b="1" lang="pt-BR" sz="3000">
                <a:solidFill>
                  <a:srgbClr val="FFFFFF"/>
                </a:solidFill>
                <a:latin typeface="Microsoft Yahei"/>
                <a:ea typeface="Microsoft Yahei"/>
                <a:cs typeface="Microsoft Yahei"/>
                <a:sym typeface="Microsoft Yahei"/>
              </a:rPr>
              <a:t>Sistema de resfriamento silencioso</a:t>
            </a:r>
            <a:endParaRPr b="1" sz="3000">
              <a:solidFill>
                <a:srgbClr val="FFFFFF"/>
              </a:solidFill>
              <a:latin typeface="Microsoft Yahei"/>
              <a:ea typeface="Microsoft Yahei"/>
              <a:cs typeface="Microsoft Yahei"/>
              <a:sym typeface="Microsoft Yahei"/>
            </a:endParaRPr>
          </a:p>
          <a:p>
            <a:pPr indent="0" lvl="0" marL="139700" marR="13970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Para uma performance perfeitamente silenciosa, o Osmo Pocket utiliza uma solução de resfriamento passiva sem ventilação capaz de dissipar calor uniformemente, garantindo um desempenho estável e longa vida útil.</a:t>
            </a:r>
            <a:endParaRPr sz="1200">
              <a:solidFill>
                <a:srgbClr val="FFFFFF"/>
              </a:solidFill>
              <a:latin typeface="Microsoft Yahei"/>
              <a:ea typeface="Microsoft Yahei"/>
              <a:cs typeface="Microsoft Yahei"/>
              <a:sym typeface="Microsoft Yahei"/>
            </a:endParaRPr>
          </a:p>
        </p:txBody>
      </p:sp>
      <p:sp>
        <p:nvSpPr>
          <p:cNvPr id="126" name="Google Shape;126;p23"/>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nvSpPr>
        <p:spPr>
          <a:xfrm>
            <a:off x="1643038" y="987063"/>
            <a:ext cx="5563500" cy="2274600"/>
          </a:xfrm>
          <a:prstGeom prst="rect">
            <a:avLst/>
          </a:prstGeom>
          <a:noFill/>
          <a:ln>
            <a:noFill/>
          </a:ln>
        </p:spPr>
        <p:txBody>
          <a:bodyPr anchorCtr="0" anchor="t" bIns="91425" lIns="91425" spcFirstLastPara="1" rIns="91425" wrap="square" tIns="91425">
            <a:spAutoFit/>
          </a:bodyPr>
          <a:lstStyle/>
          <a:p>
            <a:pPr indent="0" lvl="0" marL="0" rtl="0" algn="l">
              <a:lnSpc>
                <a:spcPct val="182608"/>
              </a:lnSpc>
              <a:spcBef>
                <a:spcPts val="4200"/>
              </a:spcBef>
              <a:spcAft>
                <a:spcPts val="0"/>
              </a:spcAft>
              <a:buNone/>
            </a:pPr>
            <a:r>
              <a:rPr b="1" lang="pt-BR" sz="3000">
                <a:solidFill>
                  <a:srgbClr val="FFFFFF"/>
                </a:solidFill>
                <a:latin typeface="Microsoft Yahei"/>
                <a:ea typeface="Microsoft Yahei"/>
                <a:cs typeface="Microsoft Yahei"/>
                <a:sym typeface="Microsoft Yahei"/>
              </a:rPr>
              <a:t>Entrada universal</a:t>
            </a:r>
            <a:endParaRPr b="1" sz="3000">
              <a:solidFill>
                <a:srgbClr val="FFFFFF"/>
              </a:solidFill>
              <a:latin typeface="Microsoft Yahei"/>
              <a:ea typeface="Microsoft Yahei"/>
              <a:cs typeface="Microsoft Yahei"/>
              <a:sym typeface="Microsoft Yahei"/>
            </a:endParaRPr>
          </a:p>
          <a:p>
            <a:pPr indent="0" lvl="0" marL="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O Osmo Pocket inclui uma entrada universal para expandir suas possibilidades criativas. Esta interface de expansão multifuncional é capaz de conectar o Osmo Pocket ao seu smartphone, assim como a uma crescente gama de acessórios que permitem que grave como quiser.</a:t>
            </a:r>
            <a:endParaRPr sz="1200">
              <a:solidFill>
                <a:srgbClr val="FFFFFF"/>
              </a:solidFill>
              <a:latin typeface="Microsoft Yahei"/>
              <a:ea typeface="Microsoft Yahei"/>
              <a:cs typeface="Microsoft Yahei"/>
              <a:sym typeface="Microsoft Yahei"/>
            </a:endParaRPr>
          </a:p>
        </p:txBody>
      </p:sp>
      <p:pic>
        <p:nvPicPr>
          <p:cNvPr id="132" name="Google Shape;132;p24"/>
          <p:cNvPicPr preferRelativeResize="0"/>
          <p:nvPr/>
        </p:nvPicPr>
        <p:blipFill>
          <a:blip r:embed="rId3">
            <a:alphaModFix/>
          </a:blip>
          <a:stretch>
            <a:fillRect/>
          </a:stretch>
        </p:blipFill>
        <p:spPr>
          <a:xfrm>
            <a:off x="7842875" y="3039803"/>
            <a:ext cx="1078975" cy="2023750"/>
          </a:xfrm>
          <a:prstGeom prst="rect">
            <a:avLst/>
          </a:prstGeom>
          <a:noFill/>
          <a:ln>
            <a:noFill/>
          </a:ln>
        </p:spPr>
      </p:pic>
      <p:pic>
        <p:nvPicPr>
          <p:cNvPr id="133" name="Google Shape;133;p24"/>
          <p:cNvPicPr preferRelativeResize="0"/>
          <p:nvPr/>
        </p:nvPicPr>
        <p:blipFill>
          <a:blip r:embed="rId4">
            <a:alphaModFix/>
          </a:blip>
          <a:stretch>
            <a:fillRect/>
          </a:stretch>
        </p:blipFill>
        <p:spPr>
          <a:xfrm>
            <a:off x="222150" y="2972250"/>
            <a:ext cx="1342878" cy="2023749"/>
          </a:xfrm>
          <a:prstGeom prst="rect">
            <a:avLst/>
          </a:prstGeom>
          <a:noFill/>
          <a:ln>
            <a:noFill/>
          </a:ln>
        </p:spPr>
      </p:pic>
      <p:pic>
        <p:nvPicPr>
          <p:cNvPr id="134" name="Google Shape;134;p24"/>
          <p:cNvPicPr preferRelativeResize="0"/>
          <p:nvPr/>
        </p:nvPicPr>
        <p:blipFill>
          <a:blip r:embed="rId5">
            <a:alphaModFix/>
          </a:blip>
          <a:stretch>
            <a:fillRect/>
          </a:stretch>
        </p:blipFill>
        <p:spPr>
          <a:xfrm rot="-5400000">
            <a:off x="3720103" y="2963379"/>
            <a:ext cx="1624600" cy="2440650"/>
          </a:xfrm>
          <a:prstGeom prst="rect">
            <a:avLst/>
          </a:prstGeom>
          <a:noFill/>
          <a:ln>
            <a:noFill/>
          </a:ln>
        </p:spPr>
      </p:pic>
      <p:sp>
        <p:nvSpPr>
          <p:cNvPr id="135" name="Google Shape;135;p24"/>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nvSpPr>
        <p:spPr>
          <a:xfrm>
            <a:off x="622200" y="1347750"/>
            <a:ext cx="5563500" cy="2551800"/>
          </a:xfrm>
          <a:prstGeom prst="rect">
            <a:avLst/>
          </a:prstGeom>
          <a:noFill/>
          <a:ln>
            <a:noFill/>
          </a:ln>
        </p:spPr>
        <p:txBody>
          <a:bodyPr anchorCtr="0" anchor="t" bIns="91425" lIns="91425" spcFirstLastPara="1" rIns="91425" wrap="square" tIns="91425">
            <a:spAutoFit/>
          </a:bodyPr>
          <a:lstStyle/>
          <a:p>
            <a:pPr indent="0" lvl="0" marL="0" rtl="0" algn="l">
              <a:lnSpc>
                <a:spcPct val="182608"/>
              </a:lnSpc>
              <a:spcBef>
                <a:spcPts val="4200"/>
              </a:spcBef>
              <a:spcAft>
                <a:spcPts val="0"/>
              </a:spcAft>
              <a:buNone/>
            </a:pPr>
            <a:r>
              <a:rPr b="1" lang="pt-BR" sz="3000">
                <a:solidFill>
                  <a:srgbClr val="FFFFFF"/>
                </a:solidFill>
                <a:latin typeface="Microsoft Yahei"/>
                <a:ea typeface="Microsoft Yahei"/>
                <a:cs typeface="Microsoft Yahei"/>
                <a:sym typeface="Microsoft Yahei"/>
              </a:rPr>
              <a:t>Utilidade</a:t>
            </a:r>
            <a:endParaRPr b="1" sz="3000">
              <a:solidFill>
                <a:srgbClr val="FFFFFF"/>
              </a:solidFill>
              <a:latin typeface="Microsoft Yahei"/>
              <a:ea typeface="Microsoft Yahei"/>
              <a:cs typeface="Microsoft Yahei"/>
              <a:sym typeface="Microsoft Yahei"/>
            </a:endParaRPr>
          </a:p>
          <a:p>
            <a:pPr indent="0" lvl="0" marL="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Como mostrado anteriormente nas características, o Osmo Pocket é extremamente útil e versátil para gravações e vlogs nos dias atuais. Principalmente para pessoas que trabalham com isso, esse apetrecho se torna uma mão na roda, ajudando eles diariamente no seu trabalho de gravação.</a:t>
            </a:r>
            <a:endParaRPr sz="1200">
              <a:solidFill>
                <a:srgbClr val="FFFFFF"/>
              </a:solidFill>
              <a:latin typeface="Microsoft Yahei"/>
              <a:ea typeface="Microsoft Yahei"/>
              <a:cs typeface="Microsoft Yahei"/>
              <a:sym typeface="Microsoft Yahei"/>
            </a:endParaRPr>
          </a:p>
        </p:txBody>
      </p:sp>
      <p:pic>
        <p:nvPicPr>
          <p:cNvPr id="141" name="Google Shape;141;p25"/>
          <p:cNvPicPr preferRelativeResize="0"/>
          <p:nvPr/>
        </p:nvPicPr>
        <p:blipFill>
          <a:blip r:embed="rId3">
            <a:alphaModFix/>
          </a:blip>
          <a:stretch>
            <a:fillRect/>
          </a:stretch>
        </p:blipFill>
        <p:spPr>
          <a:xfrm>
            <a:off x="7005275" y="2238828"/>
            <a:ext cx="1787950" cy="2694450"/>
          </a:xfrm>
          <a:prstGeom prst="rect">
            <a:avLst/>
          </a:prstGeom>
          <a:noFill/>
          <a:ln>
            <a:noFill/>
          </a:ln>
        </p:spPr>
      </p:pic>
      <p:sp>
        <p:nvSpPr>
          <p:cNvPr id="142" name="Google Shape;142;p25"/>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ctrTitle"/>
          </p:nvPr>
        </p:nvSpPr>
        <p:spPr>
          <a:xfrm>
            <a:off x="1881213" y="140175"/>
            <a:ext cx="5757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Em projeto/conceito: </a:t>
            </a:r>
            <a:endParaRPr sz="1400">
              <a:solidFill>
                <a:srgbClr val="FFFFFF"/>
              </a:solidFill>
            </a:endParaRPr>
          </a:p>
          <a:p>
            <a:pPr indent="0" lvl="0" marL="0" rtl="0" algn="ctr">
              <a:spcBef>
                <a:spcPts val="0"/>
              </a:spcBef>
              <a:spcAft>
                <a:spcPts val="0"/>
              </a:spcAft>
              <a:buNone/>
            </a:pPr>
            <a:r>
              <a:rPr lang="pt-BR" sz="1400">
                <a:solidFill>
                  <a:srgbClr val="FFFFFF"/>
                </a:solidFill>
              </a:rPr>
              <a:t>Smartphones Xiaomi com fones embutidos </a:t>
            </a:r>
            <a:endParaRPr sz="1400">
              <a:solidFill>
                <a:srgbClr val="FFFFFF"/>
              </a:solidFill>
            </a:endParaRPr>
          </a:p>
          <a:p>
            <a:pPr indent="0" lvl="0" marL="457200" rtl="0" algn="l">
              <a:spcBef>
                <a:spcPts val="0"/>
              </a:spcBef>
              <a:spcAft>
                <a:spcPts val="0"/>
              </a:spcAft>
              <a:buNone/>
            </a:pPr>
            <a:r>
              <a:t/>
            </a:r>
            <a:endParaRPr sz="1400">
              <a:solidFill>
                <a:srgbClr val="FFFFFF"/>
              </a:solidFill>
            </a:endParaRPr>
          </a:p>
        </p:txBody>
      </p:sp>
      <p:pic>
        <p:nvPicPr>
          <p:cNvPr id="148" name="Google Shape;148;p26"/>
          <p:cNvPicPr preferRelativeResize="0"/>
          <p:nvPr/>
        </p:nvPicPr>
        <p:blipFill>
          <a:blip r:embed="rId3">
            <a:alphaModFix/>
          </a:blip>
          <a:stretch>
            <a:fillRect/>
          </a:stretch>
        </p:blipFill>
        <p:spPr>
          <a:xfrm>
            <a:off x="2035588" y="1097000"/>
            <a:ext cx="5072825" cy="3875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ctrTitle"/>
          </p:nvPr>
        </p:nvSpPr>
        <p:spPr>
          <a:xfrm>
            <a:off x="1881213" y="140175"/>
            <a:ext cx="5757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Em projeto/conceito: </a:t>
            </a:r>
            <a:endParaRPr sz="1400">
              <a:solidFill>
                <a:srgbClr val="FFFFFF"/>
              </a:solidFill>
            </a:endParaRPr>
          </a:p>
          <a:p>
            <a:pPr indent="0" lvl="0" marL="0" rtl="0" algn="ctr">
              <a:spcBef>
                <a:spcPts val="0"/>
              </a:spcBef>
              <a:spcAft>
                <a:spcPts val="0"/>
              </a:spcAft>
              <a:buNone/>
            </a:pPr>
            <a:r>
              <a:rPr lang="pt-BR" sz="1400">
                <a:solidFill>
                  <a:srgbClr val="FFFFFF"/>
                </a:solidFill>
              </a:rPr>
              <a:t>Smartphones Xiaomi com fones embutidos </a:t>
            </a:r>
            <a:endParaRPr sz="1400">
              <a:solidFill>
                <a:srgbClr val="FFFFFF"/>
              </a:solidFill>
            </a:endParaRPr>
          </a:p>
          <a:p>
            <a:pPr indent="0" lvl="0" marL="457200" rtl="0" algn="l">
              <a:spcBef>
                <a:spcPts val="0"/>
              </a:spcBef>
              <a:spcAft>
                <a:spcPts val="0"/>
              </a:spcAft>
              <a:buNone/>
            </a:pPr>
            <a:r>
              <a:t/>
            </a:r>
            <a:endParaRPr sz="1400">
              <a:solidFill>
                <a:srgbClr val="FFFFFF"/>
              </a:solidFill>
            </a:endParaRPr>
          </a:p>
        </p:txBody>
      </p:sp>
      <p:pic>
        <p:nvPicPr>
          <p:cNvPr id="154" name="Google Shape;154;p27"/>
          <p:cNvPicPr preferRelativeResize="0"/>
          <p:nvPr/>
        </p:nvPicPr>
        <p:blipFill>
          <a:blip r:embed="rId3">
            <a:alphaModFix/>
          </a:blip>
          <a:stretch>
            <a:fillRect/>
          </a:stretch>
        </p:blipFill>
        <p:spPr>
          <a:xfrm>
            <a:off x="4247573" y="1761850"/>
            <a:ext cx="4475425" cy="3076850"/>
          </a:xfrm>
          <a:prstGeom prst="rect">
            <a:avLst/>
          </a:prstGeom>
          <a:noFill/>
          <a:ln>
            <a:noFill/>
          </a:ln>
        </p:spPr>
      </p:pic>
      <p:sp>
        <p:nvSpPr>
          <p:cNvPr id="155" name="Google Shape;155;p27"/>
          <p:cNvSpPr txBox="1"/>
          <p:nvPr/>
        </p:nvSpPr>
        <p:spPr>
          <a:xfrm>
            <a:off x="341000" y="1534525"/>
            <a:ext cx="34527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a:solidFill>
                  <a:srgbClr val="FFFFFF"/>
                </a:solidFill>
              </a:rPr>
              <a:t>A nova patente de design registrada pela Xiaomi contempla dois círculos no top do smartphone que seriam dois tampões de fone de ouvido removíveis. Com isso você pode guardar os fone no próprio celular e caso a necessidade simplesmente removê-los para usar.</a:t>
            </a:r>
            <a:endParaRPr>
              <a:solidFill>
                <a:srgbClr val="FFFFFF"/>
              </a:solidFill>
            </a:endParaRPr>
          </a:p>
          <a:p>
            <a:pPr indent="0" lvl="0" marL="0" rtl="0" algn="l">
              <a:spcBef>
                <a:spcPts val="0"/>
              </a:spcBef>
              <a:spcAft>
                <a:spcPts val="0"/>
              </a:spcAft>
              <a:buNone/>
            </a:pPr>
            <a:r>
              <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ctrTitle"/>
          </p:nvPr>
        </p:nvSpPr>
        <p:spPr>
          <a:xfrm>
            <a:off x="1881213" y="140175"/>
            <a:ext cx="5757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Em projeto/conceito: </a:t>
            </a:r>
            <a:endParaRPr sz="1400">
              <a:solidFill>
                <a:srgbClr val="FFFFFF"/>
              </a:solidFill>
            </a:endParaRPr>
          </a:p>
          <a:p>
            <a:pPr indent="0" lvl="0" marL="0" rtl="0" algn="ctr">
              <a:spcBef>
                <a:spcPts val="0"/>
              </a:spcBef>
              <a:spcAft>
                <a:spcPts val="0"/>
              </a:spcAft>
              <a:buNone/>
            </a:pPr>
            <a:r>
              <a:rPr lang="pt-BR" sz="1400">
                <a:solidFill>
                  <a:srgbClr val="FFFFFF"/>
                </a:solidFill>
              </a:rPr>
              <a:t>Smartphones Xiaomi com fones embutidos </a:t>
            </a:r>
            <a:endParaRPr sz="1400">
              <a:solidFill>
                <a:srgbClr val="FFFFFF"/>
              </a:solidFill>
            </a:endParaRPr>
          </a:p>
          <a:p>
            <a:pPr indent="0" lvl="0" marL="457200" rtl="0" algn="l">
              <a:spcBef>
                <a:spcPts val="0"/>
              </a:spcBef>
              <a:spcAft>
                <a:spcPts val="0"/>
              </a:spcAft>
              <a:buNone/>
            </a:pPr>
            <a:r>
              <a:t/>
            </a:r>
            <a:endParaRPr sz="1400">
              <a:solidFill>
                <a:srgbClr val="FFFFFF"/>
              </a:solidFill>
            </a:endParaRPr>
          </a:p>
        </p:txBody>
      </p:sp>
      <p:sp>
        <p:nvSpPr>
          <p:cNvPr id="161" name="Google Shape;161;p28"/>
          <p:cNvSpPr txBox="1"/>
          <p:nvPr/>
        </p:nvSpPr>
        <p:spPr>
          <a:xfrm>
            <a:off x="5691300" y="968475"/>
            <a:ext cx="34527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a:solidFill>
                  <a:srgbClr val="FFFFFF"/>
                </a:solidFill>
              </a:rPr>
              <a:t>A ideia é que além da mobilidade e praticidade dos fones sem fio serem guardados no próprio celular, é que você não precisaria carregá-los fisicamente pois guardado no compartimento você poderia carregá-los enquanto não usa.</a:t>
            </a:r>
            <a:endParaRPr>
              <a:solidFill>
                <a:srgbClr val="FFFFFF"/>
              </a:solidFill>
            </a:endParaRPr>
          </a:p>
        </p:txBody>
      </p:sp>
      <p:pic>
        <p:nvPicPr>
          <p:cNvPr id="162" name="Google Shape;162;p28"/>
          <p:cNvPicPr preferRelativeResize="0"/>
          <p:nvPr/>
        </p:nvPicPr>
        <p:blipFill>
          <a:blip r:embed="rId3">
            <a:alphaModFix/>
          </a:blip>
          <a:stretch>
            <a:fillRect/>
          </a:stretch>
        </p:blipFill>
        <p:spPr>
          <a:xfrm>
            <a:off x="446900" y="1236150"/>
            <a:ext cx="5045499" cy="333081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ctrTitle"/>
          </p:nvPr>
        </p:nvSpPr>
        <p:spPr>
          <a:xfrm>
            <a:off x="1881213" y="140175"/>
            <a:ext cx="5757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Em projeto/conceito: </a:t>
            </a:r>
            <a:endParaRPr sz="1400">
              <a:solidFill>
                <a:srgbClr val="FFFFFF"/>
              </a:solidFill>
            </a:endParaRPr>
          </a:p>
          <a:p>
            <a:pPr indent="0" lvl="0" marL="0" rtl="0" algn="ctr">
              <a:spcBef>
                <a:spcPts val="0"/>
              </a:spcBef>
              <a:spcAft>
                <a:spcPts val="0"/>
              </a:spcAft>
              <a:buNone/>
            </a:pPr>
            <a:r>
              <a:rPr lang="pt-BR" sz="1400">
                <a:solidFill>
                  <a:srgbClr val="FFFFFF"/>
                </a:solidFill>
              </a:rPr>
              <a:t>Smartphones Xiaomi com fones embutidos </a:t>
            </a:r>
            <a:endParaRPr sz="1400">
              <a:solidFill>
                <a:srgbClr val="FFFFFF"/>
              </a:solidFill>
            </a:endParaRPr>
          </a:p>
          <a:p>
            <a:pPr indent="0" lvl="0" marL="457200" rtl="0" algn="l">
              <a:spcBef>
                <a:spcPts val="0"/>
              </a:spcBef>
              <a:spcAft>
                <a:spcPts val="0"/>
              </a:spcAft>
              <a:buNone/>
            </a:pPr>
            <a:r>
              <a:t/>
            </a:r>
            <a:endParaRPr sz="1400">
              <a:solidFill>
                <a:srgbClr val="FFFFFF"/>
              </a:solidFill>
            </a:endParaRPr>
          </a:p>
        </p:txBody>
      </p:sp>
      <p:sp>
        <p:nvSpPr>
          <p:cNvPr id="168" name="Google Shape;168;p29"/>
          <p:cNvSpPr txBox="1"/>
          <p:nvPr/>
        </p:nvSpPr>
        <p:spPr>
          <a:xfrm>
            <a:off x="5691300" y="968475"/>
            <a:ext cx="34527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a:solidFill>
                  <a:srgbClr val="FFFFFF"/>
                </a:solidFill>
              </a:rPr>
              <a:t>Uma das possibilidades que apresenta é que como a cabeça dos fone podem ser viradas, se deixadas para cima e colocá-las no compartimento os fones podem ser usados como alto falantes do telefone.</a:t>
            </a:r>
            <a:endParaRPr>
              <a:solidFill>
                <a:srgbClr val="FFFFFF"/>
              </a:solidFill>
            </a:endParaRPr>
          </a:p>
        </p:txBody>
      </p:sp>
      <p:pic>
        <p:nvPicPr>
          <p:cNvPr id="169" name="Google Shape;169;p29"/>
          <p:cNvPicPr preferRelativeResize="0"/>
          <p:nvPr/>
        </p:nvPicPr>
        <p:blipFill>
          <a:blip r:embed="rId3">
            <a:alphaModFix/>
          </a:blip>
          <a:stretch>
            <a:fillRect/>
          </a:stretch>
        </p:blipFill>
        <p:spPr>
          <a:xfrm>
            <a:off x="152400" y="1120875"/>
            <a:ext cx="5386499" cy="3555931"/>
          </a:xfrm>
          <a:prstGeom prst="rect">
            <a:avLst/>
          </a:prstGeom>
          <a:noFill/>
          <a:ln>
            <a:noFill/>
          </a:ln>
        </p:spPr>
      </p:pic>
      <p:sp>
        <p:nvSpPr>
          <p:cNvPr id="170" name="Google Shape;170;p29"/>
          <p:cNvSpPr txBox="1"/>
          <p:nvPr/>
        </p:nvSpPr>
        <p:spPr>
          <a:xfrm>
            <a:off x="5853925" y="2685425"/>
            <a:ext cx="3140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rgbClr val="FFFFFF"/>
                </a:solidFill>
              </a:rPr>
              <a:t>O projeto é interessante mas ainda há certa desvantagens para serem solucionadas.</a:t>
            </a:r>
            <a:endParaRPr>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ctrTitle"/>
          </p:nvPr>
        </p:nvSpPr>
        <p:spPr>
          <a:xfrm>
            <a:off x="1881213" y="140175"/>
            <a:ext cx="5757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Em projeto/conceito: </a:t>
            </a:r>
            <a:endParaRPr sz="1400">
              <a:solidFill>
                <a:srgbClr val="FFFFFF"/>
              </a:solidFill>
            </a:endParaRPr>
          </a:p>
          <a:p>
            <a:pPr indent="0" lvl="0" marL="0" rtl="0" algn="ctr">
              <a:spcBef>
                <a:spcPts val="0"/>
              </a:spcBef>
              <a:spcAft>
                <a:spcPts val="0"/>
              </a:spcAft>
              <a:buNone/>
            </a:pPr>
            <a:r>
              <a:rPr lang="pt-BR" sz="1400">
                <a:solidFill>
                  <a:srgbClr val="FFFFFF"/>
                </a:solidFill>
              </a:rPr>
              <a:t>Smartphones Xiaomi com fones embutidos </a:t>
            </a:r>
            <a:endParaRPr sz="1400">
              <a:solidFill>
                <a:srgbClr val="FFFFFF"/>
              </a:solidFill>
            </a:endParaRPr>
          </a:p>
          <a:p>
            <a:pPr indent="0" lvl="0" marL="457200" rtl="0" algn="l">
              <a:spcBef>
                <a:spcPts val="0"/>
              </a:spcBef>
              <a:spcAft>
                <a:spcPts val="0"/>
              </a:spcAft>
              <a:buNone/>
            </a:pPr>
            <a:r>
              <a:t/>
            </a:r>
            <a:endParaRPr sz="1400">
              <a:solidFill>
                <a:srgbClr val="FFFFFF"/>
              </a:solidFill>
            </a:endParaRPr>
          </a:p>
        </p:txBody>
      </p:sp>
      <p:sp>
        <p:nvSpPr>
          <p:cNvPr id="176" name="Google Shape;176;p30"/>
          <p:cNvSpPr txBox="1"/>
          <p:nvPr/>
        </p:nvSpPr>
        <p:spPr>
          <a:xfrm>
            <a:off x="4014675" y="814275"/>
            <a:ext cx="4837200" cy="104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a:solidFill>
                  <a:srgbClr val="FFFFFF"/>
                </a:solidFill>
              </a:rPr>
              <a:t>Uma desvantagem notória é a bateria, para suportar o carregamento dos fones e o funcionamento normal do smartphone normalmente ao longo do dia, precisaria com que a bateria fosse capaz de suportar essa energia.</a:t>
            </a:r>
            <a:endParaRPr>
              <a:solidFill>
                <a:srgbClr val="FFFFFF"/>
              </a:solidFill>
            </a:endParaRPr>
          </a:p>
        </p:txBody>
      </p:sp>
      <p:sp>
        <p:nvSpPr>
          <p:cNvPr id="177" name="Google Shape;177;p30"/>
          <p:cNvSpPr txBox="1"/>
          <p:nvPr/>
        </p:nvSpPr>
        <p:spPr>
          <a:xfrm>
            <a:off x="5711775" y="2209275"/>
            <a:ext cx="3140100" cy="1262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a:solidFill>
                  <a:srgbClr val="FFFFFF"/>
                </a:solidFill>
              </a:rPr>
              <a:t>Como os fones ficariam no próprio celular, com esse compartimento então outros componentes teriam que ser movidos ou então removidos.</a:t>
            </a:r>
            <a:endParaRPr>
              <a:solidFill>
                <a:srgbClr val="FFFFFF"/>
              </a:solidFill>
            </a:endParaRPr>
          </a:p>
        </p:txBody>
      </p:sp>
      <p:pic>
        <p:nvPicPr>
          <p:cNvPr id="178" name="Google Shape;178;p30"/>
          <p:cNvPicPr preferRelativeResize="0"/>
          <p:nvPr/>
        </p:nvPicPr>
        <p:blipFill>
          <a:blip r:embed="rId3">
            <a:alphaModFix/>
          </a:blip>
          <a:stretch>
            <a:fillRect/>
          </a:stretch>
        </p:blipFill>
        <p:spPr>
          <a:xfrm>
            <a:off x="359321" y="814270"/>
            <a:ext cx="3452699" cy="2637478"/>
          </a:xfrm>
          <a:prstGeom prst="rect">
            <a:avLst/>
          </a:prstGeom>
          <a:noFill/>
          <a:ln>
            <a:noFill/>
          </a:ln>
        </p:spPr>
      </p:pic>
      <p:pic>
        <p:nvPicPr>
          <p:cNvPr id="179" name="Google Shape;179;p30"/>
          <p:cNvPicPr preferRelativeResize="0"/>
          <p:nvPr/>
        </p:nvPicPr>
        <p:blipFill>
          <a:blip r:embed="rId4">
            <a:alphaModFix/>
          </a:blip>
          <a:stretch>
            <a:fillRect/>
          </a:stretch>
        </p:blipFill>
        <p:spPr>
          <a:xfrm>
            <a:off x="436575" y="3122900"/>
            <a:ext cx="2845601" cy="1878525"/>
          </a:xfrm>
          <a:prstGeom prst="rect">
            <a:avLst/>
          </a:prstGeom>
          <a:noFill/>
          <a:ln>
            <a:noFill/>
          </a:ln>
        </p:spPr>
      </p:pic>
      <p:pic>
        <p:nvPicPr>
          <p:cNvPr id="180" name="Google Shape;180;p30"/>
          <p:cNvPicPr preferRelativeResize="0"/>
          <p:nvPr/>
        </p:nvPicPr>
        <p:blipFill>
          <a:blip r:embed="rId5">
            <a:alphaModFix/>
          </a:blip>
          <a:stretch>
            <a:fillRect/>
          </a:stretch>
        </p:blipFill>
        <p:spPr>
          <a:xfrm>
            <a:off x="3054824" y="2209271"/>
            <a:ext cx="2409149" cy="1590425"/>
          </a:xfrm>
          <a:prstGeom prst="rect">
            <a:avLst/>
          </a:prstGeom>
          <a:noFill/>
          <a:ln>
            <a:noFill/>
          </a:ln>
        </p:spPr>
      </p:pic>
      <p:sp>
        <p:nvSpPr>
          <p:cNvPr id="181" name="Google Shape;181;p30"/>
          <p:cNvSpPr txBox="1"/>
          <p:nvPr/>
        </p:nvSpPr>
        <p:spPr>
          <a:xfrm>
            <a:off x="3623175" y="3992600"/>
            <a:ext cx="5228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rgbClr val="FFFFFF"/>
                </a:solidFill>
              </a:rPr>
              <a:t>Outra questão também é a higiene, os fones teriam que antes de serem guardados higienizados pois sujeiras que acabassem ficando junto aos fones ao serem guardados poderiam entrar no alto falante.</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1"/>
          <p:cNvSpPr txBox="1"/>
          <p:nvPr>
            <p:ph type="ctrTitle"/>
          </p:nvPr>
        </p:nvSpPr>
        <p:spPr>
          <a:xfrm>
            <a:off x="258775" y="219525"/>
            <a:ext cx="8558100" cy="655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pt-BR" sz="3450">
                <a:solidFill>
                  <a:srgbClr val="FFFFFF"/>
                </a:solidFill>
                <a:highlight>
                  <a:schemeClr val="lt1"/>
                </a:highlight>
              </a:rPr>
              <a:t>Magnetômetro- Bússola</a:t>
            </a:r>
            <a:endParaRPr sz="3450">
              <a:solidFill>
                <a:srgbClr val="FFFFFF"/>
              </a:solidFill>
              <a:highlight>
                <a:schemeClr val="lt1"/>
              </a:highlight>
            </a:endParaRPr>
          </a:p>
        </p:txBody>
      </p:sp>
      <p:sp>
        <p:nvSpPr>
          <p:cNvPr id="187" name="Google Shape;187;p31"/>
          <p:cNvSpPr txBox="1"/>
          <p:nvPr/>
        </p:nvSpPr>
        <p:spPr>
          <a:xfrm>
            <a:off x="81350" y="945550"/>
            <a:ext cx="5096700" cy="335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rgbClr val="FFFFFF"/>
                </a:solidFill>
              </a:rPr>
              <a:t> </a:t>
            </a:r>
            <a:r>
              <a:rPr b="1" lang="pt-BR">
                <a:solidFill>
                  <a:srgbClr val="FFFFFF"/>
                </a:solidFill>
              </a:rPr>
              <a:t>O que é</a:t>
            </a:r>
            <a:endParaRPr b="1">
              <a:solidFill>
                <a:srgbClr val="FFFFFF"/>
              </a:solidFill>
            </a:endParaRPr>
          </a:p>
          <a:p>
            <a:pPr indent="0" lvl="0" marL="0" rtl="0" algn="l">
              <a:spcBef>
                <a:spcPts val="0"/>
              </a:spcBef>
              <a:spcAft>
                <a:spcPts val="0"/>
              </a:spcAft>
              <a:buNone/>
            </a:pPr>
            <a:r>
              <a:t/>
            </a:r>
            <a:endParaRPr b="1">
              <a:solidFill>
                <a:srgbClr val="FFFFFF"/>
              </a:solidFill>
            </a:endParaRPr>
          </a:p>
          <a:p>
            <a:pPr indent="-311150" lvl="0" marL="457200" rtl="0" algn="l">
              <a:spcBef>
                <a:spcPts val="0"/>
              </a:spcBef>
              <a:spcAft>
                <a:spcPts val="0"/>
              </a:spcAft>
              <a:buClr>
                <a:srgbClr val="FFFFFF"/>
              </a:buClr>
              <a:buSzPts val="1300"/>
              <a:buChar char="●"/>
            </a:pPr>
            <a:r>
              <a:rPr lang="pt-BR" sz="1300">
                <a:solidFill>
                  <a:srgbClr val="FFFFFF"/>
                </a:solidFill>
              </a:rPr>
              <a:t>Objeto de orientação geográfica desenvolvida 2000 a.C.</a:t>
            </a:r>
            <a:endParaRPr sz="1300">
              <a:solidFill>
                <a:srgbClr val="FFFFFF"/>
              </a:solidFill>
            </a:endParaRPr>
          </a:p>
          <a:p>
            <a:pPr indent="0" lvl="0" marL="457200" rtl="0" algn="l">
              <a:spcBef>
                <a:spcPts val="0"/>
              </a:spcBef>
              <a:spcAft>
                <a:spcPts val="0"/>
              </a:spcAft>
              <a:buNone/>
            </a:pPr>
            <a:r>
              <a:t/>
            </a:r>
            <a:endParaRPr sz="1300">
              <a:solidFill>
                <a:srgbClr val="FFFFFF"/>
              </a:solidFill>
            </a:endParaRPr>
          </a:p>
          <a:p>
            <a:pPr indent="-311150" lvl="0" marL="457200" rtl="0" algn="l">
              <a:spcBef>
                <a:spcPts val="0"/>
              </a:spcBef>
              <a:spcAft>
                <a:spcPts val="0"/>
              </a:spcAft>
              <a:buClr>
                <a:srgbClr val="FFFFFF"/>
              </a:buClr>
              <a:buSzPts val="1300"/>
              <a:buChar char="●"/>
            </a:pPr>
            <a:r>
              <a:rPr lang="pt-BR" sz="1300">
                <a:solidFill>
                  <a:srgbClr val="FFFFFF"/>
                </a:solidFill>
              </a:rPr>
              <a:t>Possui uma agulha que indica sempre para o polo norte geográfico da terra</a:t>
            </a:r>
            <a:endParaRPr sz="1300">
              <a:solidFill>
                <a:srgbClr val="FFFFFF"/>
              </a:solidFill>
            </a:endParaRPr>
          </a:p>
          <a:p>
            <a:pPr indent="0" lvl="0" marL="457200" rtl="0" algn="l">
              <a:spcBef>
                <a:spcPts val="0"/>
              </a:spcBef>
              <a:spcAft>
                <a:spcPts val="0"/>
              </a:spcAft>
              <a:buNone/>
            </a:pPr>
            <a:r>
              <a:t/>
            </a:r>
            <a:endParaRPr>
              <a:solidFill>
                <a:srgbClr val="FFFFFF"/>
              </a:solidFill>
            </a:endParaRPr>
          </a:p>
          <a:p>
            <a:pPr indent="0" lvl="0" marL="0" rtl="0" algn="l">
              <a:spcBef>
                <a:spcPts val="0"/>
              </a:spcBef>
              <a:spcAft>
                <a:spcPts val="0"/>
              </a:spcAft>
              <a:buNone/>
            </a:pPr>
            <a:r>
              <a:rPr b="1" lang="pt-BR">
                <a:solidFill>
                  <a:srgbClr val="FFFFFF"/>
                </a:solidFill>
              </a:rPr>
              <a:t> Como ela funciona</a:t>
            </a:r>
            <a:endParaRPr b="1">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Interação das cargas magnéticas de sua agulha com as linhas magnéticas da terra</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Sofre a ação do campo magnético terrestre</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Fornece todas as direções</a:t>
            </a:r>
            <a:endParaRPr>
              <a:solidFill>
                <a:srgbClr val="FFFFFF"/>
              </a:solidFill>
            </a:endParaRPr>
          </a:p>
        </p:txBody>
      </p:sp>
      <p:pic>
        <p:nvPicPr>
          <p:cNvPr id="188" name="Google Shape;188;p31"/>
          <p:cNvPicPr preferRelativeResize="0"/>
          <p:nvPr/>
        </p:nvPicPr>
        <p:blipFill>
          <a:blip r:embed="rId3">
            <a:alphaModFix/>
          </a:blip>
          <a:stretch>
            <a:fillRect/>
          </a:stretch>
        </p:blipFill>
        <p:spPr>
          <a:xfrm>
            <a:off x="5874625" y="2935200"/>
            <a:ext cx="2755850" cy="1850638"/>
          </a:xfrm>
          <a:prstGeom prst="rect">
            <a:avLst/>
          </a:prstGeom>
          <a:noFill/>
          <a:ln>
            <a:noFill/>
          </a:ln>
        </p:spPr>
      </p:pic>
      <p:pic>
        <p:nvPicPr>
          <p:cNvPr id="189" name="Google Shape;189;p31"/>
          <p:cNvPicPr preferRelativeResize="0"/>
          <p:nvPr/>
        </p:nvPicPr>
        <p:blipFill>
          <a:blip r:embed="rId4">
            <a:alphaModFix/>
          </a:blip>
          <a:stretch>
            <a:fillRect/>
          </a:stretch>
        </p:blipFill>
        <p:spPr>
          <a:xfrm>
            <a:off x="5860385" y="979950"/>
            <a:ext cx="2765341" cy="18506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2051375" y="1622350"/>
            <a:ext cx="5296475" cy="2966850"/>
          </a:xfrm>
          <a:prstGeom prst="rect">
            <a:avLst/>
          </a:prstGeom>
          <a:noFill/>
          <a:ln>
            <a:noFill/>
          </a:ln>
        </p:spPr>
      </p:pic>
      <p:sp>
        <p:nvSpPr>
          <p:cNvPr id="61" name="Google Shape;61;p14"/>
          <p:cNvSpPr txBox="1"/>
          <p:nvPr>
            <p:ph type="ctrTitle"/>
          </p:nvPr>
        </p:nvSpPr>
        <p:spPr>
          <a:xfrm>
            <a:off x="222150" y="47290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Comum no dia-a-dia: GPS </a:t>
            </a:r>
            <a:endParaRPr sz="1400">
              <a:solidFill>
                <a:srgbClr val="FFFFFF"/>
              </a:solidFill>
            </a:endParaRPr>
          </a:p>
          <a:p>
            <a:pPr indent="0" lvl="0" marL="0" rtl="0" algn="ctr">
              <a:spcBef>
                <a:spcPts val="0"/>
              </a:spcBef>
              <a:spcAft>
                <a:spcPts val="0"/>
              </a:spcAft>
              <a:buNone/>
            </a:pPr>
            <a:r>
              <a:rPr lang="pt-BR" sz="1400">
                <a:solidFill>
                  <a:srgbClr val="FFFFFF"/>
                </a:solidFill>
              </a:rPr>
              <a:t>(Sistema de Posicionamento Global)</a:t>
            </a:r>
            <a:endParaRPr sz="14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idx="1" type="subTitle"/>
          </p:nvPr>
        </p:nvSpPr>
        <p:spPr>
          <a:xfrm>
            <a:off x="159550" y="828075"/>
            <a:ext cx="4889700" cy="26274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Clr>
                <a:srgbClr val="FFFFFF"/>
              </a:buClr>
              <a:buSzPts val="1500"/>
              <a:buChar char="●"/>
            </a:pPr>
            <a:r>
              <a:rPr lang="pt-BR" sz="1500">
                <a:solidFill>
                  <a:srgbClr val="FFFFFF"/>
                </a:solidFill>
              </a:rPr>
              <a:t>Bússola Digital</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Char char="●"/>
            </a:pPr>
            <a:r>
              <a:rPr lang="pt-BR" sz="1500">
                <a:solidFill>
                  <a:srgbClr val="FFFFFF"/>
                </a:solidFill>
                <a:highlight>
                  <a:schemeClr val="lt1"/>
                </a:highlight>
              </a:rPr>
              <a:t>Magnetômetro</a:t>
            </a:r>
            <a:r>
              <a:rPr lang="pt-BR" sz="1500">
                <a:solidFill>
                  <a:srgbClr val="FFFFFF"/>
                </a:solidFill>
                <a:highlight>
                  <a:schemeClr val="lt1"/>
                </a:highlight>
              </a:rPr>
              <a:t> no interior dos smartphones</a:t>
            </a:r>
            <a:endParaRPr sz="1500">
              <a:solidFill>
                <a:srgbClr val="FFFFFF"/>
              </a:solidFill>
              <a:highlight>
                <a:schemeClr val="lt1"/>
              </a:highlight>
            </a:endParaRPr>
          </a:p>
          <a:p>
            <a:pPr indent="0" lvl="0" marL="0" rtl="0" algn="l">
              <a:spcBef>
                <a:spcPts val="0"/>
              </a:spcBef>
              <a:spcAft>
                <a:spcPts val="0"/>
              </a:spcAft>
              <a:buNone/>
            </a:pPr>
            <a:r>
              <a:t/>
            </a:r>
            <a:endParaRPr sz="1500">
              <a:solidFill>
                <a:srgbClr val="FFFFFF"/>
              </a:solidFill>
              <a:highlight>
                <a:schemeClr val="lt1"/>
              </a:highlight>
            </a:endParaRPr>
          </a:p>
          <a:p>
            <a:pPr indent="-323850" lvl="0" marL="457200" rtl="0" algn="l">
              <a:spcBef>
                <a:spcPts val="0"/>
              </a:spcBef>
              <a:spcAft>
                <a:spcPts val="0"/>
              </a:spcAft>
              <a:buClr>
                <a:srgbClr val="FFFFFF"/>
              </a:buClr>
              <a:buSzPts val="1500"/>
              <a:buChar char="●"/>
            </a:pPr>
            <a:r>
              <a:rPr lang="pt-BR" sz="1500">
                <a:solidFill>
                  <a:srgbClr val="FFFFFF"/>
                </a:solidFill>
                <a:highlight>
                  <a:schemeClr val="lt1"/>
                </a:highlight>
              </a:rPr>
              <a:t>Aplicativos adequados</a:t>
            </a:r>
            <a:endParaRPr sz="1500">
              <a:solidFill>
                <a:srgbClr val="FFFFFF"/>
              </a:solidFill>
              <a:highlight>
                <a:schemeClr val="lt1"/>
              </a:highlight>
            </a:endParaRPr>
          </a:p>
          <a:p>
            <a:pPr indent="0" lvl="0" marL="0" rtl="0" algn="l">
              <a:spcBef>
                <a:spcPts val="0"/>
              </a:spcBef>
              <a:spcAft>
                <a:spcPts val="0"/>
              </a:spcAft>
              <a:buNone/>
            </a:pPr>
            <a:r>
              <a:t/>
            </a:r>
            <a:endParaRPr sz="1500">
              <a:solidFill>
                <a:srgbClr val="FFFFFF"/>
              </a:solidFill>
              <a:highlight>
                <a:schemeClr val="lt1"/>
              </a:highlight>
            </a:endParaRPr>
          </a:p>
          <a:p>
            <a:pPr indent="-323850" lvl="0" marL="457200" rtl="0" algn="l">
              <a:spcBef>
                <a:spcPts val="0"/>
              </a:spcBef>
              <a:spcAft>
                <a:spcPts val="0"/>
              </a:spcAft>
              <a:buClr>
                <a:srgbClr val="FFFFFF"/>
              </a:buClr>
              <a:buSzPts val="1500"/>
              <a:buChar char="●"/>
            </a:pPr>
            <a:r>
              <a:rPr lang="pt-BR" sz="1500">
                <a:solidFill>
                  <a:srgbClr val="FFFFFF"/>
                </a:solidFill>
                <a:highlight>
                  <a:schemeClr val="lt1"/>
                </a:highlight>
              </a:rPr>
              <a:t>Smart Compass</a:t>
            </a:r>
            <a:endParaRPr sz="1500">
              <a:solidFill>
                <a:srgbClr val="FFFFFF"/>
              </a:solidFill>
              <a:highlight>
                <a:schemeClr val="lt1"/>
              </a:highlight>
            </a:endParaRPr>
          </a:p>
          <a:p>
            <a:pPr indent="0" lvl="0" marL="0" rtl="0" algn="l">
              <a:spcBef>
                <a:spcPts val="0"/>
              </a:spcBef>
              <a:spcAft>
                <a:spcPts val="0"/>
              </a:spcAft>
              <a:buNone/>
            </a:pPr>
            <a:r>
              <a:t/>
            </a:r>
            <a:endParaRPr sz="1500">
              <a:solidFill>
                <a:srgbClr val="FFFFFF"/>
              </a:solidFill>
              <a:highlight>
                <a:schemeClr val="lt1"/>
              </a:highlight>
            </a:endParaRPr>
          </a:p>
          <a:p>
            <a:pPr indent="-323850" lvl="0" marL="457200" rtl="0" algn="l">
              <a:spcBef>
                <a:spcPts val="0"/>
              </a:spcBef>
              <a:spcAft>
                <a:spcPts val="0"/>
              </a:spcAft>
              <a:buClr>
                <a:srgbClr val="FFFFFF"/>
              </a:buClr>
              <a:buSzPts val="1500"/>
              <a:buChar char="●"/>
            </a:pPr>
            <a:r>
              <a:rPr lang="pt-BR" sz="1500">
                <a:solidFill>
                  <a:srgbClr val="FFFFFF"/>
                </a:solidFill>
                <a:highlight>
                  <a:schemeClr val="lt1"/>
                </a:highlight>
              </a:rPr>
              <a:t>Se  o magnetômetro pode ajudar na entrada/processamento/saída de algum cenário que utiliza a Computação Móvel?</a:t>
            </a:r>
            <a:endParaRPr sz="1500">
              <a:solidFill>
                <a:srgbClr val="FFFFFF"/>
              </a:solidFill>
              <a:highlight>
                <a:schemeClr val="lt1"/>
              </a:highlight>
            </a:endParaRPr>
          </a:p>
          <a:p>
            <a:pPr indent="0" lvl="0" marL="0" rtl="0" algn="l">
              <a:spcBef>
                <a:spcPts val="0"/>
              </a:spcBef>
              <a:spcAft>
                <a:spcPts val="0"/>
              </a:spcAft>
              <a:buNone/>
            </a:pPr>
            <a:r>
              <a:t/>
            </a:r>
            <a:endParaRPr sz="1500">
              <a:solidFill>
                <a:srgbClr val="FFFFFF"/>
              </a:solidFill>
              <a:highlight>
                <a:schemeClr val="lt1"/>
              </a:highlight>
            </a:endParaRPr>
          </a:p>
        </p:txBody>
      </p:sp>
      <p:pic>
        <p:nvPicPr>
          <p:cNvPr id="195" name="Google Shape;195;p32"/>
          <p:cNvPicPr preferRelativeResize="0"/>
          <p:nvPr/>
        </p:nvPicPr>
        <p:blipFill>
          <a:blip r:embed="rId3">
            <a:alphaModFix/>
          </a:blip>
          <a:stretch>
            <a:fillRect/>
          </a:stretch>
        </p:blipFill>
        <p:spPr>
          <a:xfrm>
            <a:off x="3334800" y="2993475"/>
            <a:ext cx="3457674" cy="2071125"/>
          </a:xfrm>
          <a:prstGeom prst="rect">
            <a:avLst/>
          </a:prstGeom>
          <a:noFill/>
          <a:ln>
            <a:noFill/>
          </a:ln>
        </p:spPr>
      </p:pic>
      <p:sp>
        <p:nvSpPr>
          <p:cNvPr id="196" name="Google Shape;196;p32"/>
          <p:cNvSpPr txBox="1"/>
          <p:nvPr/>
        </p:nvSpPr>
        <p:spPr>
          <a:xfrm>
            <a:off x="0" y="222350"/>
            <a:ext cx="9075300" cy="6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100">
                <a:solidFill>
                  <a:srgbClr val="FFFFFF"/>
                </a:solidFill>
                <a:highlight>
                  <a:schemeClr val="lt1"/>
                </a:highlight>
              </a:rPr>
              <a:t>Bússola no </a:t>
            </a:r>
            <a:r>
              <a:rPr lang="pt-BR" sz="3100">
                <a:solidFill>
                  <a:srgbClr val="FFFFFF"/>
                </a:solidFill>
                <a:highlight>
                  <a:schemeClr val="lt1"/>
                </a:highlight>
              </a:rPr>
              <a:t>smartphone</a:t>
            </a:r>
            <a:endParaRPr sz="3100">
              <a:solidFill>
                <a:srgbClr val="FFFFFF"/>
              </a:solidFill>
              <a:highlight>
                <a:schemeClr val="lt1"/>
              </a:highlight>
            </a:endParaRPr>
          </a:p>
        </p:txBody>
      </p:sp>
      <p:pic>
        <p:nvPicPr>
          <p:cNvPr id="197" name="Google Shape;197;p32"/>
          <p:cNvPicPr preferRelativeResize="0"/>
          <p:nvPr/>
        </p:nvPicPr>
        <p:blipFill>
          <a:blip r:embed="rId4">
            <a:alphaModFix/>
          </a:blip>
          <a:stretch>
            <a:fillRect/>
          </a:stretch>
        </p:blipFill>
        <p:spPr>
          <a:xfrm>
            <a:off x="6900650" y="1014200"/>
            <a:ext cx="2086350" cy="4050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idx="1" type="subTitle"/>
          </p:nvPr>
        </p:nvSpPr>
        <p:spPr>
          <a:xfrm>
            <a:off x="101000" y="1021175"/>
            <a:ext cx="4889700" cy="2627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FFFFFF"/>
              </a:buClr>
              <a:buSzPts val="1500"/>
              <a:buChar char="●"/>
            </a:pPr>
            <a:r>
              <a:rPr lang="pt-BR" sz="1500">
                <a:solidFill>
                  <a:srgbClr val="FFFFFF"/>
                </a:solidFill>
              </a:rPr>
              <a:t>Consegue detectar metais magnéticos</a:t>
            </a:r>
            <a:endParaRPr sz="1500">
              <a:solidFill>
                <a:srgbClr val="FFFFFF"/>
              </a:solidFill>
            </a:endParaRPr>
          </a:p>
          <a:p>
            <a:pPr indent="0" lvl="0" marL="45720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Char char="●"/>
            </a:pPr>
            <a:r>
              <a:rPr lang="pt-BR" sz="1500">
                <a:solidFill>
                  <a:srgbClr val="FFFFFF"/>
                </a:solidFill>
              </a:rPr>
              <a:t>Tubos</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Char char="●"/>
            </a:pPr>
            <a:r>
              <a:rPr lang="pt-BR" sz="1500">
                <a:solidFill>
                  <a:srgbClr val="FFFFFF"/>
                </a:solidFill>
              </a:rPr>
              <a:t>Fios</a:t>
            </a:r>
            <a:endParaRPr sz="1500">
              <a:solidFill>
                <a:srgbClr val="FFFFFF"/>
              </a:solidFill>
            </a:endParaRPr>
          </a:p>
          <a:p>
            <a:pPr indent="0" lvl="0" marL="0" rtl="0" algn="l">
              <a:spcBef>
                <a:spcPts val="0"/>
              </a:spcBef>
              <a:spcAft>
                <a:spcPts val="0"/>
              </a:spcAft>
              <a:buNone/>
            </a:pPr>
            <a:r>
              <a:t/>
            </a:r>
            <a:endParaRPr sz="1500">
              <a:solidFill>
                <a:srgbClr val="FFFFFF"/>
              </a:solidFill>
              <a:highlight>
                <a:schemeClr val="lt1"/>
              </a:highlight>
            </a:endParaRPr>
          </a:p>
        </p:txBody>
      </p:sp>
      <p:sp>
        <p:nvSpPr>
          <p:cNvPr id="203" name="Google Shape;203;p33"/>
          <p:cNvSpPr txBox="1"/>
          <p:nvPr/>
        </p:nvSpPr>
        <p:spPr>
          <a:xfrm>
            <a:off x="0" y="166275"/>
            <a:ext cx="9075300" cy="6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100">
                <a:solidFill>
                  <a:srgbClr val="FFFFFF"/>
                </a:solidFill>
                <a:highlight>
                  <a:schemeClr val="lt1"/>
                </a:highlight>
              </a:rPr>
              <a:t>Magnetômetro como detector de metal</a:t>
            </a:r>
            <a:endParaRPr sz="3100">
              <a:solidFill>
                <a:srgbClr val="FFFFFF"/>
              </a:solidFill>
              <a:highlight>
                <a:schemeClr val="lt1"/>
              </a:highlight>
            </a:endParaRPr>
          </a:p>
        </p:txBody>
      </p:sp>
      <p:pic>
        <p:nvPicPr>
          <p:cNvPr id="204" name="Google Shape;204;p33"/>
          <p:cNvPicPr preferRelativeResize="0"/>
          <p:nvPr/>
        </p:nvPicPr>
        <p:blipFill>
          <a:blip r:embed="rId3">
            <a:alphaModFix/>
          </a:blip>
          <a:stretch>
            <a:fillRect/>
          </a:stretch>
        </p:blipFill>
        <p:spPr>
          <a:xfrm>
            <a:off x="4189125" y="1893025"/>
            <a:ext cx="4667875" cy="2836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ctrTitle"/>
          </p:nvPr>
        </p:nvSpPr>
        <p:spPr>
          <a:xfrm>
            <a:off x="242250" y="1389600"/>
            <a:ext cx="8622900" cy="2358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pt-BR" sz="1200">
                <a:solidFill>
                  <a:srgbClr val="FFFFFF"/>
                </a:solidFill>
              </a:rPr>
              <a:t>Fontes:</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3"/>
              </a:rPr>
              <a:t>https://brasilescola.uol.com.br/geografia/gpssistema-posicionamento-global.htm#:~:text=O%20aparelho%20de%20GPS%20%C3%A9,que%20permite%20encontrar%20localiza%C3%A7%C3%B5es%20geogr%C3%A1ficas.&amp;text=A%20localiza%C3%A7%C3%A3o%20geogr%C3%A1fica%20ocorre%20em,a%20latitude%2C%20longitude%20e%20altitude</a:t>
            </a:r>
            <a:r>
              <a:rPr lang="pt-BR" sz="1200">
                <a:solidFill>
                  <a:srgbClr val="FFFFFF"/>
                </a:solidFill>
              </a:rPr>
              <a:t>.</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4"/>
              </a:rPr>
              <a:t>http://www.ead.uepb.edu.br/arquivos/cursos/Geografia_PAR_UAB/Fasciculos%20-%20Material/Leituras_Cartograficas_II/Le_Ca_II_A08_MZ_GR_260809.pdf</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5"/>
              </a:rPr>
              <a:t>https://www.dji.com/br/osmo-pocket</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6"/>
              </a:rPr>
              <a:t>https://azeheb.com.br/blog/bussola-entenda-como-ela-funciona/</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7"/>
              </a:rPr>
              <a:t>https://www.nextpit.com.br/como-calibrar-sensores-smartphone</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8"/>
              </a:rPr>
              <a:t>https://www.tecmundo.com.br/tutorial/64772-android-aprenda-usar-smartphone-bussola.htm</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pt-BR" sz="1200" u="sng">
                <a:solidFill>
                  <a:schemeClr val="hlink"/>
                </a:solidFill>
                <a:hlinkClick r:id="rId9"/>
              </a:rPr>
              <a:t>https://gizmodo.uol.com.br/sensores-smartphones-guia/</a:t>
            </a:r>
            <a:endParaRPr sz="1200">
              <a:solidFill>
                <a:srgbClr val="FFFFFF"/>
              </a:solidFill>
            </a:endParaRPr>
          </a:p>
          <a:p>
            <a:pPr indent="0" lvl="0" marL="0" rtl="0" algn="ctr">
              <a:spcBef>
                <a:spcPts val="0"/>
              </a:spcBef>
              <a:spcAft>
                <a:spcPts val="0"/>
              </a:spcAft>
              <a:buNone/>
            </a:pPr>
            <a:r>
              <a:t/>
            </a:r>
            <a:endParaRPr sz="1050">
              <a:solidFill>
                <a:srgbClr val="76838F"/>
              </a:solidFill>
              <a:highlight>
                <a:srgbClr val="FFFFFF"/>
              </a:highlight>
            </a:endParaRPr>
          </a:p>
        </p:txBody>
      </p:sp>
      <p:sp>
        <p:nvSpPr>
          <p:cNvPr id="210" name="Google Shape;210;p34"/>
          <p:cNvSpPr txBox="1"/>
          <p:nvPr>
            <p:ph type="ctrTitle"/>
          </p:nvPr>
        </p:nvSpPr>
        <p:spPr>
          <a:xfrm>
            <a:off x="-199700" y="3578275"/>
            <a:ext cx="6575700" cy="96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1050">
              <a:solidFill>
                <a:srgbClr val="FFFFFF"/>
              </a:solidFill>
            </a:endParaRPr>
          </a:p>
          <a:p>
            <a:pPr indent="0" lvl="0" marL="457200" rtl="0" algn="l">
              <a:spcBef>
                <a:spcPts val="0"/>
              </a:spcBef>
              <a:spcAft>
                <a:spcPts val="0"/>
              </a:spcAft>
              <a:buNone/>
            </a:pPr>
            <a:r>
              <a:rPr lang="pt-BR" sz="1050" u="sng">
                <a:solidFill>
                  <a:schemeClr val="hlink"/>
                </a:solidFill>
                <a:hlinkClick r:id="rId10"/>
              </a:rPr>
              <a:t>https://www.tecmundo.com.br/dispositivos-moveis/155561-xiaomi-registra-patente-celular-fones-fio-embutidos.htm</a:t>
            </a:r>
            <a:endParaRPr sz="1050">
              <a:solidFill>
                <a:srgbClr val="FFFFFF"/>
              </a:solidFill>
            </a:endParaRPr>
          </a:p>
          <a:p>
            <a:pPr indent="0" lvl="0" marL="457200" rtl="0" algn="l">
              <a:spcBef>
                <a:spcPts val="0"/>
              </a:spcBef>
              <a:spcAft>
                <a:spcPts val="0"/>
              </a:spcAft>
              <a:buNone/>
            </a:pPr>
            <a:r>
              <a:t/>
            </a:r>
            <a:endParaRPr sz="1050">
              <a:solidFill>
                <a:srgbClr val="FFFFFF"/>
              </a:solidFill>
            </a:endParaRPr>
          </a:p>
          <a:p>
            <a:pPr indent="0" lvl="0" marL="457200" rtl="0" algn="l">
              <a:spcBef>
                <a:spcPts val="0"/>
              </a:spcBef>
              <a:spcAft>
                <a:spcPts val="0"/>
              </a:spcAft>
              <a:buNone/>
            </a:pPr>
            <a:r>
              <a:rPr lang="pt-BR" sz="1050" u="sng">
                <a:solidFill>
                  <a:schemeClr val="hlink"/>
                </a:solidFill>
                <a:hlinkClick r:id="rId11"/>
              </a:rPr>
              <a:t>https://nl.letsgodigital.org/smartphones/xiaomi-smartphone-wireless-headset/</a:t>
            </a:r>
            <a:endParaRPr sz="105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nvSpPr>
        <p:spPr>
          <a:xfrm>
            <a:off x="4153175" y="2723325"/>
            <a:ext cx="4744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rgbClr val="FFFFFF"/>
                </a:solidFill>
              </a:rPr>
              <a:t>Formado por 3 segmentos:</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pt-BR">
                <a:solidFill>
                  <a:srgbClr val="FFFFFF"/>
                </a:solidFill>
              </a:rPr>
              <a:t>1- Espacial: 	24 satélites em uso + 4 de “reserva”</a:t>
            </a:r>
            <a:endParaRPr>
              <a:solidFill>
                <a:srgbClr val="FFFFFF"/>
              </a:solidFill>
            </a:endParaRPr>
          </a:p>
          <a:p>
            <a:pPr indent="0" lvl="0" marL="0" rtl="0" algn="l">
              <a:spcBef>
                <a:spcPts val="0"/>
              </a:spcBef>
              <a:spcAft>
                <a:spcPts val="0"/>
              </a:spcAft>
              <a:buNone/>
            </a:pPr>
            <a:r>
              <a:rPr lang="pt-BR">
                <a:solidFill>
                  <a:srgbClr val="FFFFFF"/>
                </a:solidFill>
              </a:rPr>
              <a:t>2- Controle: 	monitoramento dos satélites</a:t>
            </a:r>
            <a:endParaRPr>
              <a:solidFill>
                <a:srgbClr val="FFFFFF"/>
              </a:solidFill>
            </a:endParaRPr>
          </a:p>
          <a:p>
            <a:pPr indent="0" lvl="0" marL="0" rtl="0" algn="l">
              <a:spcBef>
                <a:spcPts val="0"/>
              </a:spcBef>
              <a:spcAft>
                <a:spcPts val="0"/>
              </a:spcAft>
              <a:buNone/>
            </a:pPr>
            <a:r>
              <a:rPr lang="pt-BR">
                <a:solidFill>
                  <a:srgbClr val="FFFFFF"/>
                </a:solidFill>
              </a:rPr>
              <a:t>3- Utilizador: 	capta sinais dos satélites</a:t>
            </a:r>
            <a:endParaRPr>
              <a:solidFill>
                <a:srgbClr val="FFFFFF"/>
              </a:solidFill>
            </a:endParaRPr>
          </a:p>
        </p:txBody>
      </p:sp>
      <p:pic>
        <p:nvPicPr>
          <p:cNvPr id="67" name="Google Shape;67;p15"/>
          <p:cNvPicPr preferRelativeResize="0"/>
          <p:nvPr/>
        </p:nvPicPr>
        <p:blipFill>
          <a:blip r:embed="rId3">
            <a:alphaModFix/>
          </a:blip>
          <a:stretch>
            <a:fillRect/>
          </a:stretch>
        </p:blipFill>
        <p:spPr>
          <a:xfrm>
            <a:off x="410000" y="2206875"/>
            <a:ext cx="3450026" cy="2664900"/>
          </a:xfrm>
          <a:prstGeom prst="rect">
            <a:avLst/>
          </a:prstGeom>
          <a:noFill/>
          <a:ln>
            <a:noFill/>
          </a:ln>
        </p:spPr>
      </p:pic>
      <p:sp>
        <p:nvSpPr>
          <p:cNvPr id="68" name="Google Shape;68;p15"/>
          <p:cNvSpPr txBox="1"/>
          <p:nvPr/>
        </p:nvSpPr>
        <p:spPr>
          <a:xfrm>
            <a:off x="43150" y="851213"/>
            <a:ext cx="50856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Char char="-"/>
            </a:pPr>
            <a:r>
              <a:rPr lang="pt-BR">
                <a:solidFill>
                  <a:srgbClr val="FFFFFF"/>
                </a:solidFill>
              </a:rPr>
              <a:t>Sistema de posicionamento global utilizado em carros, pessoas, aviões, navios, etc.</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Toda movimentação da terra é guiada pelo GPS através dos satélites</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457200" rtl="0" algn="l">
              <a:spcBef>
                <a:spcPts val="0"/>
              </a:spcBef>
              <a:spcAft>
                <a:spcPts val="0"/>
              </a:spcAft>
              <a:buNone/>
            </a:pPr>
            <a:r>
              <a:t/>
            </a:r>
            <a:endParaRPr>
              <a:solidFill>
                <a:srgbClr val="FFFFFF"/>
              </a:solidFill>
            </a:endParaRPr>
          </a:p>
        </p:txBody>
      </p:sp>
      <p:sp>
        <p:nvSpPr>
          <p:cNvPr id="69" name="Google Shape;69;p15"/>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Comum no dia-a-dia: GPS </a:t>
            </a:r>
            <a:endParaRPr sz="1400">
              <a:solidFill>
                <a:srgbClr val="FFFFFF"/>
              </a:solidFill>
            </a:endParaRPr>
          </a:p>
          <a:p>
            <a:pPr indent="0" lvl="0" marL="0" rtl="0" algn="ctr">
              <a:spcBef>
                <a:spcPts val="0"/>
              </a:spcBef>
              <a:spcAft>
                <a:spcPts val="0"/>
              </a:spcAft>
              <a:buNone/>
            </a:pPr>
            <a:r>
              <a:rPr lang="pt-BR" sz="1400">
                <a:solidFill>
                  <a:srgbClr val="FFFFFF"/>
                </a:solidFill>
              </a:rPr>
              <a:t>(Sistema de Posicionamento Global)</a:t>
            </a:r>
            <a:endParaRPr sz="1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nvSpPr>
        <p:spPr>
          <a:xfrm>
            <a:off x="455925" y="800225"/>
            <a:ext cx="79419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Char char="-"/>
            </a:pPr>
            <a:r>
              <a:rPr lang="pt-BR">
                <a:solidFill>
                  <a:srgbClr val="FFFFFF"/>
                </a:solidFill>
              </a:rPr>
              <a:t>De acordo com Carvalho e Araújo (2009), quando falamos sobre um “GPS”, nos referimos a um RECEPTOR GPS</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Os receptores coletam os dados enviados pelos satélites e transformam em coordenadas, distância, tempo, deslocamento e velocidade</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Essas transformações são feitas através de processamento em tempo real</a:t>
            </a:r>
            <a:endParaRPr>
              <a:solidFill>
                <a:srgbClr val="FFFFFF"/>
              </a:solidFill>
            </a:endParaRPr>
          </a:p>
        </p:txBody>
      </p:sp>
      <p:pic>
        <p:nvPicPr>
          <p:cNvPr id="75" name="Google Shape;75;p16"/>
          <p:cNvPicPr preferRelativeResize="0"/>
          <p:nvPr/>
        </p:nvPicPr>
        <p:blipFill>
          <a:blip r:embed="rId3">
            <a:alphaModFix/>
          </a:blip>
          <a:stretch>
            <a:fillRect/>
          </a:stretch>
        </p:blipFill>
        <p:spPr>
          <a:xfrm>
            <a:off x="336375" y="2642125"/>
            <a:ext cx="3028950" cy="2247900"/>
          </a:xfrm>
          <a:prstGeom prst="rect">
            <a:avLst/>
          </a:prstGeom>
          <a:noFill/>
          <a:ln>
            <a:noFill/>
          </a:ln>
        </p:spPr>
      </p:pic>
      <p:sp>
        <p:nvSpPr>
          <p:cNvPr id="76" name="Google Shape;76;p16"/>
          <p:cNvSpPr txBox="1"/>
          <p:nvPr/>
        </p:nvSpPr>
        <p:spPr>
          <a:xfrm>
            <a:off x="3647750" y="3165225"/>
            <a:ext cx="49794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Char char="-"/>
            </a:pPr>
            <a:r>
              <a:rPr lang="pt-BR">
                <a:solidFill>
                  <a:srgbClr val="FFFFFF"/>
                </a:solidFill>
              </a:rPr>
              <a:t>Atualmente praticamente todo aparelho/dispositivo móvel possui um sistema GPS embutido</a:t>
            </a:r>
            <a:endParaRPr>
              <a:solidFill>
                <a:srgbClr val="FFFFFF"/>
              </a:solidFill>
            </a:endParaRPr>
          </a:p>
        </p:txBody>
      </p:sp>
      <p:sp>
        <p:nvSpPr>
          <p:cNvPr id="77" name="Google Shape;77;p16"/>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Comum no dia-a-dia: GPS </a:t>
            </a:r>
            <a:endParaRPr sz="1400">
              <a:solidFill>
                <a:srgbClr val="FFFFFF"/>
              </a:solidFill>
            </a:endParaRPr>
          </a:p>
          <a:p>
            <a:pPr indent="0" lvl="0" marL="0" rtl="0" algn="ctr">
              <a:spcBef>
                <a:spcPts val="0"/>
              </a:spcBef>
              <a:spcAft>
                <a:spcPts val="0"/>
              </a:spcAft>
              <a:buNone/>
            </a:pPr>
            <a:r>
              <a:rPr lang="pt-BR" sz="1400">
                <a:solidFill>
                  <a:srgbClr val="FFFFFF"/>
                </a:solidFill>
              </a:rPr>
              <a:t>(Sistema de Posicionamento Global)</a:t>
            </a:r>
            <a:endParaRPr sz="1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559725" y="2454500"/>
            <a:ext cx="3753000" cy="2374775"/>
          </a:xfrm>
          <a:prstGeom prst="rect">
            <a:avLst/>
          </a:prstGeom>
          <a:noFill/>
          <a:ln>
            <a:noFill/>
          </a:ln>
        </p:spPr>
      </p:pic>
      <p:sp>
        <p:nvSpPr>
          <p:cNvPr id="83" name="Google Shape;83;p17"/>
          <p:cNvSpPr txBox="1"/>
          <p:nvPr/>
        </p:nvSpPr>
        <p:spPr>
          <a:xfrm>
            <a:off x="94075" y="791250"/>
            <a:ext cx="50856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Char char="-"/>
            </a:pPr>
            <a:r>
              <a:rPr lang="pt-BR">
                <a:solidFill>
                  <a:schemeClr val="dk1"/>
                </a:solidFill>
              </a:rPr>
              <a:t>O GPS se tornou um dos hardwares mais utilizados na computação móvel, devido ao fato de ele ser extremamente útil.</a:t>
            </a:r>
            <a:endParaRPr>
              <a:solidFill>
                <a:schemeClr val="dk1"/>
              </a:solidFill>
            </a:endParaRPr>
          </a:p>
          <a:p>
            <a:pPr indent="0" lvl="0" marL="457200" rtl="0" algn="l">
              <a:spcBef>
                <a:spcPts val="0"/>
              </a:spcBef>
              <a:spcAft>
                <a:spcPts val="0"/>
              </a:spcAft>
              <a:buNone/>
            </a:pPr>
            <a:r>
              <a:t/>
            </a:r>
            <a:endParaRPr>
              <a:solidFill>
                <a:schemeClr val="dk1"/>
              </a:solidFill>
            </a:endParaRPr>
          </a:p>
          <a:p>
            <a:pPr indent="-317500" lvl="0" marL="457200" rtl="0" algn="l">
              <a:spcBef>
                <a:spcPts val="0"/>
              </a:spcBef>
              <a:spcAft>
                <a:spcPts val="0"/>
              </a:spcAft>
              <a:buClr>
                <a:srgbClr val="FFFFFF"/>
              </a:buClr>
              <a:buSzPts val="1400"/>
              <a:buChar char="-"/>
            </a:pPr>
            <a:r>
              <a:rPr lang="pt-BR">
                <a:solidFill>
                  <a:srgbClr val="FFFFFF"/>
                </a:solidFill>
              </a:rPr>
              <a:t>Ele é utilizado por basicamente todas as pessoas do mundo diariamente, mesmo que de maneira inconsciente.</a:t>
            </a:r>
            <a:endParaRPr>
              <a:solidFill>
                <a:srgbClr val="FFFFFF"/>
              </a:solidFill>
            </a:endParaRPr>
          </a:p>
        </p:txBody>
      </p:sp>
      <p:sp>
        <p:nvSpPr>
          <p:cNvPr id="84" name="Google Shape;84;p17"/>
          <p:cNvSpPr txBox="1"/>
          <p:nvPr/>
        </p:nvSpPr>
        <p:spPr>
          <a:xfrm>
            <a:off x="4109575" y="2641238"/>
            <a:ext cx="50856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Char char="-"/>
            </a:pPr>
            <a:r>
              <a:rPr lang="pt-BR">
                <a:solidFill>
                  <a:schemeClr val="dk1"/>
                </a:solidFill>
              </a:rPr>
              <a:t>Locais onde ele é mais utilizado: Aplicativos de geolocalização que oferecem serviço de guia (</a:t>
            </a:r>
            <a:r>
              <a:rPr lang="pt-BR">
                <a:solidFill>
                  <a:schemeClr val="dk1"/>
                </a:solidFill>
              </a:rPr>
              <a:t>Google Maps, Waze, etc.), </a:t>
            </a:r>
            <a:r>
              <a:rPr lang="pt-BR">
                <a:solidFill>
                  <a:srgbClr val="FFFFFF"/>
                </a:solidFill>
              </a:rPr>
              <a:t>Ifood, Uber ou mesmo Pokémon Go.</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pt-BR">
                <a:solidFill>
                  <a:srgbClr val="FFFFFF"/>
                </a:solidFill>
              </a:rPr>
              <a:t>Dessa maneira, é possível afirmar que o GPS se tornou um dos hardwares mais úteis que existem na atualidade.</a:t>
            </a:r>
            <a:endParaRPr>
              <a:solidFill>
                <a:srgbClr val="FFFFFF"/>
              </a:solidFill>
            </a:endParaRPr>
          </a:p>
        </p:txBody>
      </p:sp>
      <p:sp>
        <p:nvSpPr>
          <p:cNvPr id="85" name="Google Shape;85;p17"/>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Comum no dia-a-dia: GPS </a:t>
            </a:r>
            <a:endParaRPr sz="1400">
              <a:solidFill>
                <a:srgbClr val="FFFFFF"/>
              </a:solidFill>
            </a:endParaRPr>
          </a:p>
          <a:p>
            <a:pPr indent="0" lvl="0" marL="0" rtl="0" algn="ctr">
              <a:spcBef>
                <a:spcPts val="0"/>
              </a:spcBef>
              <a:spcAft>
                <a:spcPts val="0"/>
              </a:spcAft>
              <a:buNone/>
            </a:pPr>
            <a:r>
              <a:rPr lang="pt-BR" sz="1400">
                <a:solidFill>
                  <a:srgbClr val="FFFFFF"/>
                </a:solidFill>
              </a:rPr>
              <a:t>(Sistema de Posicionamento Global)</a:t>
            </a:r>
            <a:endParaRPr sz="1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pic>
        <p:nvPicPr>
          <p:cNvPr id="91" name="Google Shape;91;p18"/>
          <p:cNvPicPr preferRelativeResize="0"/>
          <p:nvPr/>
        </p:nvPicPr>
        <p:blipFill>
          <a:blip r:embed="rId3">
            <a:alphaModFix/>
          </a:blip>
          <a:stretch>
            <a:fillRect/>
          </a:stretch>
        </p:blipFill>
        <p:spPr>
          <a:xfrm>
            <a:off x="4085250" y="1441425"/>
            <a:ext cx="4045376" cy="3366324"/>
          </a:xfrm>
          <a:prstGeom prst="rect">
            <a:avLst/>
          </a:prstGeom>
          <a:noFill/>
          <a:ln>
            <a:noFill/>
          </a:ln>
        </p:spPr>
      </p:pic>
      <p:pic>
        <p:nvPicPr>
          <p:cNvPr id="92" name="Google Shape;92;p18"/>
          <p:cNvPicPr preferRelativeResize="0"/>
          <p:nvPr/>
        </p:nvPicPr>
        <p:blipFill>
          <a:blip r:embed="rId4">
            <a:alphaModFix/>
          </a:blip>
          <a:stretch>
            <a:fillRect/>
          </a:stretch>
        </p:blipFill>
        <p:spPr>
          <a:xfrm>
            <a:off x="1466800" y="1441425"/>
            <a:ext cx="3004449" cy="902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1566850" y="93250"/>
            <a:ext cx="6086499" cy="4956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6269600" y="2571750"/>
            <a:ext cx="2564300" cy="2057974"/>
          </a:xfrm>
          <a:prstGeom prst="rect">
            <a:avLst/>
          </a:prstGeom>
          <a:noFill/>
          <a:ln>
            <a:noFill/>
          </a:ln>
        </p:spPr>
      </p:pic>
      <p:sp>
        <p:nvSpPr>
          <p:cNvPr id="103" name="Google Shape;103;p20"/>
          <p:cNvSpPr txBox="1"/>
          <p:nvPr/>
        </p:nvSpPr>
        <p:spPr>
          <a:xfrm>
            <a:off x="501800" y="665850"/>
            <a:ext cx="55584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139700" marR="139700" rtl="0" algn="l">
              <a:lnSpc>
                <a:spcPct val="186666"/>
              </a:lnSpc>
              <a:spcBef>
                <a:spcPts val="4200"/>
              </a:spcBef>
              <a:spcAft>
                <a:spcPts val="0"/>
              </a:spcAft>
              <a:buNone/>
            </a:pPr>
            <a:r>
              <a:rPr b="1" lang="pt-BR" sz="3000">
                <a:solidFill>
                  <a:srgbClr val="FFFFFF"/>
                </a:solidFill>
                <a:latin typeface="Microsoft Yahei"/>
                <a:ea typeface="Microsoft Yahei"/>
                <a:cs typeface="Microsoft Yahei"/>
                <a:sym typeface="Microsoft Yahei"/>
              </a:rPr>
              <a:t>Tradição de inovar</a:t>
            </a:r>
            <a:endParaRPr b="1" sz="3000">
              <a:solidFill>
                <a:srgbClr val="FFFFFF"/>
              </a:solidFill>
              <a:latin typeface="Microsoft Yahei"/>
              <a:ea typeface="Microsoft Yahei"/>
              <a:cs typeface="Microsoft Yahei"/>
              <a:sym typeface="Microsoft Yahei"/>
            </a:endParaRPr>
          </a:p>
          <a:p>
            <a:pPr indent="0" lvl="0" marL="139700" marR="13970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O Osmo Pocket incorpora a abordagem da DJI à tecnologia moderna. O dispositivo menor que um controle remoto foi concebido para ser tão conveniente quanto o seu smartphone, sua carteira e demais itens cotidianos, oferecendo tudo o que você precisa para obter gravações estáveis em qualquer situação.</a:t>
            </a:r>
            <a:endParaRPr sz="1200">
              <a:solidFill>
                <a:srgbClr val="FFFFFF"/>
              </a:solidFill>
              <a:latin typeface="Microsoft Yahei"/>
              <a:ea typeface="Microsoft Yahei"/>
              <a:cs typeface="Microsoft Yahei"/>
              <a:sym typeface="Microsoft Yahei"/>
            </a:endParaRPr>
          </a:p>
          <a:p>
            <a:pPr indent="0" lvl="0" marL="0" rtl="0" algn="l">
              <a:spcBef>
                <a:spcPts val="0"/>
              </a:spcBef>
              <a:spcAft>
                <a:spcPts val="0"/>
              </a:spcAft>
              <a:buNone/>
            </a:pPr>
            <a:r>
              <a:t/>
            </a:r>
            <a:endParaRPr/>
          </a:p>
        </p:txBody>
      </p:sp>
      <p:sp>
        <p:nvSpPr>
          <p:cNvPr id="104" name="Google Shape;104;p20"/>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224579" y="1572975"/>
            <a:ext cx="1976175" cy="3437425"/>
          </a:xfrm>
          <a:prstGeom prst="rect">
            <a:avLst/>
          </a:prstGeom>
          <a:noFill/>
          <a:ln>
            <a:noFill/>
          </a:ln>
        </p:spPr>
      </p:pic>
      <p:pic>
        <p:nvPicPr>
          <p:cNvPr id="110" name="Google Shape;110;p21"/>
          <p:cNvPicPr preferRelativeResize="0"/>
          <p:nvPr/>
        </p:nvPicPr>
        <p:blipFill>
          <a:blip r:embed="rId4">
            <a:alphaModFix/>
          </a:blip>
          <a:stretch>
            <a:fillRect/>
          </a:stretch>
        </p:blipFill>
        <p:spPr>
          <a:xfrm>
            <a:off x="7781848" y="759599"/>
            <a:ext cx="1256325" cy="2105725"/>
          </a:xfrm>
          <a:prstGeom prst="rect">
            <a:avLst/>
          </a:prstGeom>
          <a:noFill/>
          <a:ln>
            <a:noFill/>
          </a:ln>
        </p:spPr>
      </p:pic>
      <p:sp>
        <p:nvSpPr>
          <p:cNvPr id="111" name="Google Shape;111;p21"/>
          <p:cNvSpPr txBox="1"/>
          <p:nvPr/>
        </p:nvSpPr>
        <p:spPr>
          <a:xfrm>
            <a:off x="2860875" y="1762125"/>
            <a:ext cx="5558400" cy="2582400"/>
          </a:xfrm>
          <a:prstGeom prst="rect">
            <a:avLst/>
          </a:prstGeom>
          <a:noFill/>
          <a:ln>
            <a:noFill/>
          </a:ln>
        </p:spPr>
        <p:txBody>
          <a:bodyPr anchorCtr="0" anchor="t" bIns="91425" lIns="91425" spcFirstLastPara="1" rIns="91425" wrap="square" tIns="91425">
            <a:spAutoFit/>
          </a:bodyPr>
          <a:lstStyle/>
          <a:p>
            <a:pPr indent="0" lvl="0" marL="0" rtl="0" algn="l">
              <a:lnSpc>
                <a:spcPct val="182608"/>
              </a:lnSpc>
              <a:spcBef>
                <a:spcPts val="4200"/>
              </a:spcBef>
              <a:spcAft>
                <a:spcPts val="0"/>
              </a:spcAft>
              <a:buNone/>
            </a:pPr>
            <a:r>
              <a:rPr b="1" lang="pt-BR" sz="3000">
                <a:solidFill>
                  <a:srgbClr val="FFFFFF"/>
                </a:solidFill>
                <a:latin typeface="Microsoft Yahei"/>
                <a:ea typeface="Microsoft Yahei"/>
                <a:cs typeface="Microsoft Yahei"/>
                <a:sym typeface="Microsoft Yahei"/>
              </a:rPr>
              <a:t>Design portátil</a:t>
            </a:r>
            <a:endParaRPr b="1" sz="3000">
              <a:solidFill>
                <a:srgbClr val="FFFFFF"/>
              </a:solidFill>
              <a:latin typeface="Microsoft Yahei"/>
              <a:ea typeface="Microsoft Yahei"/>
              <a:cs typeface="Microsoft Yahei"/>
              <a:sym typeface="Microsoft Yahei"/>
            </a:endParaRPr>
          </a:p>
          <a:p>
            <a:pPr indent="0" lvl="0" marL="0" rtl="0" algn="l">
              <a:lnSpc>
                <a:spcPct val="150000"/>
              </a:lnSpc>
              <a:spcBef>
                <a:spcPts val="1800"/>
              </a:spcBef>
              <a:spcAft>
                <a:spcPts val="0"/>
              </a:spcAft>
              <a:buNone/>
            </a:pPr>
            <a:r>
              <a:rPr lang="pt-BR" sz="1200">
                <a:solidFill>
                  <a:srgbClr val="FFFFFF"/>
                </a:solidFill>
                <a:latin typeface="Microsoft Yahei"/>
                <a:ea typeface="Microsoft Yahei"/>
                <a:cs typeface="Microsoft Yahei"/>
                <a:sym typeface="Microsoft Yahei"/>
              </a:rPr>
              <a:t>Seu cabo antiderrapante resistente à transpiração oferece um manuseio firme. A tela sensível ao toque e botões integrados oferecem ao usuário uma rápida experiência manual, permitindo selecionar modos e ajustar configurações em poucos toques.</a:t>
            </a:r>
            <a:endParaRPr sz="1200">
              <a:solidFill>
                <a:srgbClr val="FFFFFF"/>
              </a:solidFill>
              <a:latin typeface="Microsoft Yahei"/>
              <a:ea typeface="Microsoft Yahei"/>
              <a:cs typeface="Microsoft Yahei"/>
              <a:sym typeface="Microsoft Yahei"/>
            </a:endParaRPr>
          </a:p>
          <a:p>
            <a:pPr indent="0" lvl="0" marL="0" rtl="0" algn="l">
              <a:spcBef>
                <a:spcPts val="0"/>
              </a:spcBef>
              <a:spcAft>
                <a:spcPts val="0"/>
              </a:spcAft>
              <a:buNone/>
            </a:pPr>
            <a:r>
              <a:t/>
            </a:r>
            <a:endParaRPr/>
          </a:p>
        </p:txBody>
      </p:sp>
      <p:sp>
        <p:nvSpPr>
          <p:cNvPr id="112" name="Google Shape;112;p21"/>
          <p:cNvSpPr txBox="1"/>
          <p:nvPr>
            <p:ph type="ctrTitle"/>
          </p:nvPr>
        </p:nvSpPr>
        <p:spPr>
          <a:xfrm>
            <a:off x="222150" y="0"/>
            <a:ext cx="8699700" cy="75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sz="1400">
                <a:solidFill>
                  <a:srgbClr val="FFFFFF"/>
                </a:solidFill>
              </a:rPr>
              <a:t>Não rotineiro: </a:t>
            </a:r>
            <a:endParaRPr sz="1400">
              <a:solidFill>
                <a:srgbClr val="FFFFFF"/>
              </a:solidFill>
            </a:endParaRPr>
          </a:p>
          <a:p>
            <a:pPr indent="0" lvl="0" marL="0" rtl="0" algn="ctr">
              <a:spcBef>
                <a:spcPts val="0"/>
              </a:spcBef>
              <a:spcAft>
                <a:spcPts val="0"/>
              </a:spcAft>
              <a:buNone/>
            </a:pPr>
            <a:r>
              <a:rPr lang="pt-BR" sz="1400">
                <a:solidFill>
                  <a:srgbClr val="FFFFFF"/>
                </a:solidFill>
              </a:rPr>
              <a:t>DJI Osmo Pocket Estabilizador de suspensão portátil 3 eixos 4k com câmera integrada </a:t>
            </a:r>
            <a:endParaRPr sz="14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